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D1D1"/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>
            <a:extLst>
              <a:ext uri="{FF2B5EF4-FFF2-40B4-BE49-F238E27FC236}">
                <a16:creationId xmlns:a16="http://schemas.microsoft.com/office/drawing/2014/main" id="{F4E2B691-543C-43A5-9542-00869BB66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 r="7105" b="8264"/>
          <a:stretch/>
        </p:blipFill>
        <p:spPr>
          <a:xfrm>
            <a:off x="6315741" y="0"/>
            <a:ext cx="5876259" cy="6858000"/>
          </a:xfrm>
          <a:prstGeom prst="rect">
            <a:avLst/>
          </a:prstGeom>
        </p:spPr>
      </p:pic>
      <p:sp>
        <p:nvSpPr>
          <p:cNvPr id="3" name="Rektangel 10">
            <a:extLst>
              <a:ext uri="{FF2B5EF4-FFF2-40B4-BE49-F238E27FC236}">
                <a16:creationId xmlns:a16="http://schemas.microsoft.com/office/drawing/2014/main" id="{5D72EF29-8D95-4D02-987E-17849046D19D}"/>
              </a:ext>
            </a:extLst>
          </p:cNvPr>
          <p:cNvSpPr/>
          <p:nvPr userDrawn="1"/>
        </p:nvSpPr>
        <p:spPr>
          <a:xfrm>
            <a:off x="1" y="0"/>
            <a:ext cx="6315740" cy="6858000"/>
          </a:xfrm>
          <a:prstGeom prst="rect">
            <a:avLst/>
          </a:prstGeom>
          <a:solidFill>
            <a:srgbClr val="CE0E2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2">
                    <a:lumMod val="90000"/>
                  </a:schemeClr>
                </a:solidFill>
              </a:ln>
            </a:endParaRPr>
          </a:p>
        </p:txBody>
      </p:sp>
      <p:pic>
        <p:nvPicPr>
          <p:cNvPr id="4" name="Bildobjekt 9">
            <a:extLst>
              <a:ext uri="{FF2B5EF4-FFF2-40B4-BE49-F238E27FC236}">
                <a16:creationId xmlns:a16="http://schemas.microsoft.com/office/drawing/2014/main" id="{50C93E56-948B-4AEA-A0C6-9D658F7848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4" y="3212438"/>
            <a:ext cx="5699003" cy="43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25D4605-7366-4C04-A2F2-7F1B38C3C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5346" b="14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20">
            <a:extLst>
              <a:ext uri="{FF2B5EF4-FFF2-40B4-BE49-F238E27FC236}">
                <a16:creationId xmlns:a16="http://schemas.microsoft.com/office/drawing/2014/main" id="{E9901910-D85D-484A-93E5-402899DDF14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59DFAB61-9A9D-454F-82E4-85B39BBBDA7D}"/>
              </a:ext>
            </a:extLst>
          </p:cNvPr>
          <p:cNvSpPr txBox="1"/>
          <p:nvPr userDrawn="1"/>
        </p:nvSpPr>
        <p:spPr>
          <a:xfrm>
            <a:off x="6811920" y="768700"/>
            <a:ext cx="523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>
                <a:solidFill>
                  <a:schemeClr val="bg1"/>
                </a:solidFill>
                <a:latin typeface="Arial Black" panose="020B0A04020102020204" pitchFamily="34" charset="0"/>
              </a:rPr>
              <a:t>Achsvermessung    </a:t>
            </a:r>
            <a:br>
              <a:rPr lang="sv-SE" sz="3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de-D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spart Geld und schont die Umwelt!</a:t>
            </a:r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6">
            <a:extLst>
              <a:ext uri="{FF2B5EF4-FFF2-40B4-BE49-F238E27FC236}">
                <a16:creationId xmlns:a16="http://schemas.microsoft.com/office/drawing/2014/main" id="{4FA261D0-6B52-45E9-A867-D2DDCEB59D36}"/>
              </a:ext>
            </a:extLst>
          </p:cNvPr>
          <p:cNvSpPr txBox="1"/>
          <p:nvPr userDrawn="1"/>
        </p:nvSpPr>
        <p:spPr>
          <a:xfrm>
            <a:off x="6811920" y="2305616"/>
            <a:ext cx="492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eine Optimierung der Rad- und Achseinstellungen können sowohl die Kraftstoffkosten um bis zu 5% gesenkt als auch der Reifenverschleiß reduziert werden.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Ergebnis einer Achsvermessung können sie besser planen. Sie erhalten alle Informationen um Korrekturen am Fahrwerk vorzunehmen und somit überhöhte Kosten für Kraftstoffverbrauch und Reifen-verschleiß zu vermeiden.</a:t>
            </a:r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19">
            <a:extLst>
              <a:ext uri="{FF2B5EF4-FFF2-40B4-BE49-F238E27FC236}">
                <a16:creationId xmlns:a16="http://schemas.microsoft.com/office/drawing/2014/main" id="{ED0301BA-8040-4DBD-84A3-FA2C13C10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01" y="6177516"/>
            <a:ext cx="4540105" cy="3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itter, byggnad, grön, stor&#10;&#10;Automatiskt genererad beskrivning">
            <a:extLst>
              <a:ext uri="{FF2B5EF4-FFF2-40B4-BE49-F238E27FC236}">
                <a16:creationId xmlns:a16="http://schemas.microsoft.com/office/drawing/2014/main" id="{E14B57DA-D24E-40CB-AC26-DC5AAC7A3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085" b="7959"/>
          <a:stretch/>
        </p:blipFill>
        <p:spPr>
          <a:xfrm>
            <a:off x="6094225" y="545805"/>
            <a:ext cx="6097775" cy="6312195"/>
          </a:xfrm>
          <a:prstGeom prst="rect">
            <a:avLst/>
          </a:prstGeom>
        </p:spPr>
      </p:pic>
      <p:sp>
        <p:nvSpPr>
          <p:cNvPr id="7" name="Rektangel 8">
            <a:extLst>
              <a:ext uri="{FF2B5EF4-FFF2-40B4-BE49-F238E27FC236}">
                <a16:creationId xmlns:a16="http://schemas.microsoft.com/office/drawing/2014/main" id="{63D07869-8915-4F9D-A823-476A77611A68}"/>
              </a:ext>
            </a:extLst>
          </p:cNvPr>
          <p:cNvSpPr/>
          <p:nvPr userDrawn="1"/>
        </p:nvSpPr>
        <p:spPr>
          <a:xfrm>
            <a:off x="-1030" y="0"/>
            <a:ext cx="6096000" cy="6858000"/>
          </a:xfrm>
          <a:prstGeom prst="rect">
            <a:avLst/>
          </a:prstGeom>
          <a:solidFill>
            <a:srgbClr val="CE0E2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2">
                    <a:lumMod val="90000"/>
                  </a:schemeClr>
                </a:solidFill>
              </a:ln>
            </a:endParaRPr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8E14F46A-1BB7-4FA4-AFA1-DEE087840AA8}"/>
              </a:ext>
            </a:extLst>
          </p:cNvPr>
          <p:cNvSpPr txBox="1"/>
          <p:nvPr userDrawn="1"/>
        </p:nvSpPr>
        <p:spPr>
          <a:xfrm>
            <a:off x="599334" y="1059531"/>
            <a:ext cx="521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Arial Black" panose="020B0A04020102020204" pitchFamily="34" charset="0"/>
              </a:rPr>
              <a:t>Was passiert bei einer</a:t>
            </a:r>
          </a:p>
          <a:p>
            <a:r>
              <a:rPr lang="de-DE" sz="3200">
                <a:solidFill>
                  <a:schemeClr val="bg1"/>
                </a:solidFill>
                <a:latin typeface="Arial Black" panose="020B0A04020102020204" pitchFamily="34" charset="0"/>
              </a:rPr>
              <a:t>Schlechten Achsvermessung?</a:t>
            </a:r>
            <a:r>
              <a:rPr lang="sv-SE" sz="3200">
                <a:solidFill>
                  <a:schemeClr val="bg1"/>
                </a:solidFill>
                <a:latin typeface="Arial Black" panose="020B0A04020102020204" pitchFamily="34" charset="0"/>
              </a:rPr>
              <a:t>    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6">
            <a:extLst>
              <a:ext uri="{FF2B5EF4-FFF2-40B4-BE49-F238E27FC236}">
                <a16:creationId xmlns:a16="http://schemas.microsoft.com/office/drawing/2014/main" id="{662A01DB-5A40-414A-9691-D0EA528FD018}"/>
              </a:ext>
            </a:extLst>
          </p:cNvPr>
          <p:cNvSpPr txBox="1"/>
          <p:nvPr userDrawn="1"/>
        </p:nvSpPr>
        <p:spPr>
          <a:xfrm>
            <a:off x="6463239" y="1052443"/>
            <a:ext cx="2702448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Schlechtes Lenkverhalten und geringer Fahrkomfort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Mechanischer Verschleiß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Erhöhter Luftwiderstand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Schlechte Spurstabilität</a:t>
            </a:r>
          </a:p>
          <a:p>
            <a:pPr>
              <a:lnSpc>
                <a:spcPct val="150000"/>
              </a:lnSpc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19">
            <a:extLst>
              <a:ext uri="{FF2B5EF4-FFF2-40B4-BE49-F238E27FC236}">
                <a16:creationId xmlns:a16="http://schemas.microsoft.com/office/drawing/2014/main" id="{5137BC7F-F826-4879-A589-A11B12275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" y="6276753"/>
            <a:ext cx="4540105" cy="345048"/>
          </a:xfrm>
          <a:prstGeom prst="rect">
            <a:avLst/>
          </a:prstGeom>
        </p:spPr>
      </p:pic>
      <p:sp>
        <p:nvSpPr>
          <p:cNvPr id="11" name="textruta 9">
            <a:extLst>
              <a:ext uri="{FF2B5EF4-FFF2-40B4-BE49-F238E27FC236}">
                <a16:creationId xmlns:a16="http://schemas.microsoft.com/office/drawing/2014/main" id="{64D5C55A-BD96-439B-8513-073E6C1A2097}"/>
              </a:ext>
            </a:extLst>
          </p:cNvPr>
          <p:cNvSpPr txBox="1"/>
          <p:nvPr userDrawn="1"/>
        </p:nvSpPr>
        <p:spPr>
          <a:xfrm>
            <a:off x="9215303" y="1052443"/>
            <a:ext cx="4741380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Erhöhter Kraftstoffverbrauch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Verkehrsunsicheres Fahrzeug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Erhöhter Reifenverschleiß</a:t>
            </a:r>
          </a:p>
        </p:txBody>
      </p:sp>
    </p:spTree>
    <p:extLst>
      <p:ext uri="{BB962C8B-B14F-4D97-AF65-F5344CB8AC3E}">
        <p14:creationId xmlns:p14="http://schemas.microsoft.com/office/powerpoint/2010/main" val="19831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0">
            <a:extLst>
              <a:ext uri="{FF2B5EF4-FFF2-40B4-BE49-F238E27FC236}">
                <a16:creationId xmlns:a16="http://schemas.microsoft.com/office/drawing/2014/main" id="{62B0C30C-DAA1-4B72-AAE0-3642310E1C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r="11667" b="9071"/>
          <a:stretch/>
        </p:blipFill>
        <p:spPr>
          <a:xfrm>
            <a:off x="7683795" y="2081"/>
            <a:ext cx="4508205" cy="6855920"/>
          </a:xfrm>
          <a:prstGeom prst="rect">
            <a:avLst/>
          </a:prstGeom>
        </p:spPr>
      </p:pic>
      <p:sp>
        <p:nvSpPr>
          <p:cNvPr id="3" name="textruta 1">
            <a:extLst>
              <a:ext uri="{FF2B5EF4-FFF2-40B4-BE49-F238E27FC236}">
                <a16:creationId xmlns:a16="http://schemas.microsoft.com/office/drawing/2014/main" id="{41C33A7A-6BDC-4000-B112-DCE65EBDF408}"/>
              </a:ext>
            </a:extLst>
          </p:cNvPr>
          <p:cNvSpPr txBox="1"/>
          <p:nvPr userDrawn="1"/>
        </p:nvSpPr>
        <p:spPr>
          <a:xfrm>
            <a:off x="695325" y="916144"/>
            <a:ext cx="66926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900">
                <a:latin typeface="Arial Black" panose="020B0A04020102020204" pitchFamily="34" charset="0"/>
              </a:rPr>
              <a:t>Wieviel können Sie einsparen?</a:t>
            </a:r>
            <a:endParaRPr lang="sv-SE" sz="2900" dirty="0">
              <a:latin typeface="Arial Black" panose="020B0A04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7363C9-D2F7-4569-A145-A6E7018F3858}"/>
              </a:ext>
            </a:extLst>
          </p:cNvPr>
          <p:cNvGrpSpPr/>
          <p:nvPr userDrawn="1"/>
        </p:nvGrpSpPr>
        <p:grpSpPr>
          <a:xfrm>
            <a:off x="812719" y="1779699"/>
            <a:ext cx="6061155" cy="1973436"/>
            <a:chOff x="1062976" y="1779699"/>
            <a:chExt cx="6061155" cy="1973436"/>
          </a:xfrm>
        </p:grpSpPr>
        <p:sp>
          <p:nvSpPr>
            <p:cNvPr id="5" name="Rektangel 5">
              <a:extLst>
                <a:ext uri="{FF2B5EF4-FFF2-40B4-BE49-F238E27FC236}">
                  <a16:creationId xmlns:a16="http://schemas.microsoft.com/office/drawing/2014/main" id="{BFD0DD1B-8449-45E2-868A-302D3575B8DB}"/>
                </a:ext>
              </a:extLst>
            </p:cNvPr>
            <p:cNvSpPr/>
            <p:nvPr/>
          </p:nvSpPr>
          <p:spPr>
            <a:xfrm>
              <a:off x="1062976" y="1779699"/>
              <a:ext cx="6061155" cy="1973436"/>
            </a:xfrm>
            <a:prstGeom prst="rect">
              <a:avLst/>
            </a:prstGeom>
            <a:solidFill>
              <a:srgbClr val="CE0E2D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ln>
                  <a:solidFill>
                    <a:schemeClr val="bg2">
                      <a:lumMod val="90000"/>
                    </a:schemeClr>
                  </a:solidFill>
                </a:ln>
              </a:endParaRPr>
            </a:p>
          </p:txBody>
        </p:sp>
        <p:sp>
          <p:nvSpPr>
            <p:cNvPr id="6" name="textruta 15">
              <a:extLst>
                <a:ext uri="{FF2B5EF4-FFF2-40B4-BE49-F238E27FC236}">
                  <a16:creationId xmlns:a16="http://schemas.microsoft.com/office/drawing/2014/main" id="{30C062E0-EEEC-4330-BC89-C92D71B745C6}"/>
                </a:ext>
              </a:extLst>
            </p:cNvPr>
            <p:cNvSpPr txBox="1"/>
            <p:nvPr/>
          </p:nvSpPr>
          <p:spPr>
            <a:xfrm>
              <a:off x="1235291" y="1980151"/>
              <a:ext cx="2938133" cy="164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BERECHNUNGSBEISPIEL 1</a:t>
              </a:r>
              <a:endPara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Reduzierung der Kraftstoffkosten: </a:t>
              </a:r>
              <a: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3%</a:t>
              </a: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Fahrleistung/Jahr: </a:t>
              </a:r>
              <a: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200 000 km</a:t>
              </a: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Kraftstoffkosten: 1,1 EUR/Liter</a:t>
              </a:r>
              <a:endParaRPr lang="sv-S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Kraftstoffverbrauch: 32l/100km</a:t>
              </a:r>
              <a:endParaRPr lang="sv-S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Gesamtkosten/Jahr: 70 400 EUR</a:t>
              </a:r>
              <a:br>
                <a:rPr lang="de-D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3% Gesamtreduzierung der Kosten/Jahr:</a:t>
              </a:r>
              <a:endParaRPr lang="sv-S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0,03×70 400 </a:t>
              </a:r>
              <a: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sv-SE" sz="1100" b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2 112 </a:t>
              </a:r>
              <a:r>
                <a:rPr lang="sv-SE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</a:t>
              </a:r>
            </a:p>
          </p:txBody>
        </p:sp>
        <p:sp>
          <p:nvSpPr>
            <p:cNvPr id="7" name="textruta 17">
              <a:extLst>
                <a:ext uri="{FF2B5EF4-FFF2-40B4-BE49-F238E27FC236}">
                  <a16:creationId xmlns:a16="http://schemas.microsoft.com/office/drawing/2014/main" id="{32228F4F-B7E2-449C-B56B-75C6308BBD0B}"/>
                </a:ext>
              </a:extLst>
            </p:cNvPr>
            <p:cNvSpPr txBox="1"/>
            <p:nvPr/>
          </p:nvSpPr>
          <p:spPr>
            <a:xfrm>
              <a:off x="4173424" y="1980151"/>
              <a:ext cx="293813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BERECHNUNGSBEISPIEL </a:t>
              </a:r>
              <a:r>
                <a:rPr lang="sv-SE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endPara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Vorzeitiger Reifenwechsel, 2 Reifen/Jahr</a:t>
              </a:r>
              <a:endParaRPr lang="sv-S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Reifenkosten: </a:t>
              </a:r>
              <a: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 </a:t>
              </a:r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EUR/Reifen</a:t>
              </a:r>
              <a:endParaRPr lang="sv-S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Kostenreduzierung/Jahr: </a:t>
              </a:r>
              <a:b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350×2 = </a:t>
              </a:r>
              <a:r>
                <a:rPr lang="sv-SE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 EUR</a:t>
              </a:r>
            </a:p>
          </p:txBody>
        </p:sp>
      </p:grpSp>
      <p:pic>
        <p:nvPicPr>
          <p:cNvPr id="8" name="Bildobjekt 14">
            <a:extLst>
              <a:ext uri="{FF2B5EF4-FFF2-40B4-BE49-F238E27FC236}">
                <a16:creationId xmlns:a16="http://schemas.microsoft.com/office/drawing/2014/main" id="{32E8DAE7-BD63-4069-BEAD-A223A07F1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44" y="6300677"/>
            <a:ext cx="4045496" cy="307458"/>
          </a:xfrm>
          <a:prstGeom prst="rect">
            <a:avLst/>
          </a:prstGeom>
        </p:spPr>
      </p:pic>
      <p:pic>
        <p:nvPicPr>
          <p:cNvPr id="9" name="Bildobjekt 6">
            <a:extLst>
              <a:ext uri="{FF2B5EF4-FFF2-40B4-BE49-F238E27FC236}">
                <a16:creationId xmlns:a16="http://schemas.microsoft.com/office/drawing/2014/main" id="{F061FC6A-3431-4DAC-A2E7-C2E8144DC0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00" y="4100274"/>
            <a:ext cx="6066000" cy="1913156"/>
          </a:xfrm>
          <a:prstGeom prst="rect">
            <a:avLst/>
          </a:prstGeom>
        </p:spPr>
      </p:pic>
      <p:sp>
        <p:nvSpPr>
          <p:cNvPr id="10" name="textruta 16">
            <a:extLst>
              <a:ext uri="{FF2B5EF4-FFF2-40B4-BE49-F238E27FC236}">
                <a16:creationId xmlns:a16="http://schemas.microsoft.com/office/drawing/2014/main" id="{B72667F9-21FC-46FC-B670-F69B78B89043}"/>
              </a:ext>
            </a:extLst>
          </p:cNvPr>
          <p:cNvSpPr txBox="1"/>
          <p:nvPr userDrawn="1"/>
        </p:nvSpPr>
        <p:spPr>
          <a:xfrm>
            <a:off x="3359573" y="6041445"/>
            <a:ext cx="36282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de-DE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 für Radeinstellung sind nicht in der Berechnung enthalten</a:t>
            </a:r>
            <a:endParaRPr lang="sv-S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1E5C295-17C4-4087-95EC-62C947E0E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20" y="182342"/>
            <a:ext cx="1231395" cy="12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2" descr="En bild som visar grön, utomhus, stängsel, byggnad&#10;&#10;Automatiskt genererad beskrivning">
            <a:extLst>
              <a:ext uri="{FF2B5EF4-FFF2-40B4-BE49-F238E27FC236}">
                <a16:creationId xmlns:a16="http://schemas.microsoft.com/office/drawing/2014/main" id="{21EA68BD-1681-47D0-B028-B68601214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3" b="41714"/>
          <a:stretch/>
        </p:blipFill>
        <p:spPr>
          <a:xfrm>
            <a:off x="6096000" y="2693418"/>
            <a:ext cx="6096000" cy="4164582"/>
          </a:xfrm>
          <a:prstGeom prst="rect">
            <a:avLst/>
          </a:prstGeom>
        </p:spPr>
      </p:pic>
      <p:sp>
        <p:nvSpPr>
          <p:cNvPr id="8" name="Rektangel 17">
            <a:extLst>
              <a:ext uri="{FF2B5EF4-FFF2-40B4-BE49-F238E27FC236}">
                <a16:creationId xmlns:a16="http://schemas.microsoft.com/office/drawing/2014/main" id="{17ACAF9C-634C-4814-9586-B0050531C66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E0E2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2">
                    <a:lumMod val="90000"/>
                  </a:schemeClr>
                </a:solidFill>
              </a:ln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665FAEE8-0617-4ABE-9060-E1B39C673BE2}"/>
              </a:ext>
            </a:extLst>
          </p:cNvPr>
          <p:cNvSpPr txBox="1"/>
          <p:nvPr userDrawn="1"/>
        </p:nvSpPr>
        <p:spPr>
          <a:xfrm>
            <a:off x="575801" y="1181734"/>
            <a:ext cx="5393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>
                <a:solidFill>
                  <a:schemeClr val="bg1"/>
                </a:solidFill>
                <a:latin typeface="Arial Black" panose="020B0A04020102020204" pitchFamily="34" charset="0"/>
              </a:rPr>
              <a:t>Warten Sie nicht länger.</a:t>
            </a:r>
          </a:p>
          <a:p>
            <a:r>
              <a:rPr lang="de-DE" sz="3000">
                <a:solidFill>
                  <a:schemeClr val="bg1"/>
                </a:solidFill>
                <a:latin typeface="Arial Black" panose="020B0A04020102020204" pitchFamily="34" charset="0"/>
              </a:rPr>
              <a:t>Überprüfen Sie die Fahrwerkseinstellungen</a:t>
            </a:r>
          </a:p>
          <a:p>
            <a:r>
              <a:rPr lang="de-DE" sz="3000">
                <a:solidFill>
                  <a:schemeClr val="bg1"/>
                </a:solidFill>
                <a:latin typeface="Arial Black" panose="020B0A04020102020204" pitchFamily="34" charset="0"/>
              </a:rPr>
              <a:t>Ihrer Fahrzeuge!</a:t>
            </a:r>
            <a:endParaRPr lang="sv-SE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Bildobjekt 16">
            <a:extLst>
              <a:ext uri="{FF2B5EF4-FFF2-40B4-BE49-F238E27FC236}">
                <a16:creationId xmlns:a16="http://schemas.microsoft.com/office/drawing/2014/main" id="{7E286FD0-00AC-49F9-AF52-EAC8765033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9" y="6276753"/>
            <a:ext cx="4540105" cy="34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9F6580B-240B-4AAA-A406-F486D718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07329D-E8FD-465D-8D14-073B6952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C92E24-2AE5-44FC-845D-D93C1E2B0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6244-FC71-4E59-ABF0-7298C3848269}" type="datetimeFigureOut">
              <a:rPr lang="sv-SE" smtClean="0"/>
              <a:t>2026-01-07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C38BD0-6800-421B-96FD-D6A875B8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B76DC4-DBC3-4DD7-B135-0CE80B58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F4FF-2143-434B-B2C8-5C02BFDEF3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00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over/>
      </p:transition>
    </mc:Choice>
    <mc:Fallback xmlns="">
      <p:transition spd="slow" advClick="0" advTm="8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2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over/>
      </p:transition>
    </mc:Choice>
    <mc:Fallback xmlns="">
      <p:transition spd="slow" advClick="0" advTm="15000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over/>
      </p:transition>
    </mc:Choice>
    <mc:Fallback xmlns="">
      <p:transition spd="slow" advClick="0" advTm="15000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45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0">
        <p:cover/>
      </p:transition>
    </mc:Choice>
    <mc:Fallback xmlns="">
      <p:transition spd="slow" advClick="0" advTm="20000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niv&#10;&#10;Automatiskt genererad beskrivning">
            <a:extLst>
              <a:ext uri="{FF2B5EF4-FFF2-40B4-BE49-F238E27FC236}">
                <a16:creationId xmlns:a16="http://schemas.microsoft.com/office/drawing/2014/main" id="{83A69C43-5B62-46FA-AA73-FFFA7F963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67" y="201607"/>
            <a:ext cx="1913860" cy="73395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6417ABD-9819-498E-A83B-5697A3593AAD}"/>
              </a:ext>
            </a:extLst>
          </p:cNvPr>
          <p:cNvSpPr/>
          <p:nvPr/>
        </p:nvSpPr>
        <p:spPr>
          <a:xfrm>
            <a:off x="6471688" y="1282995"/>
            <a:ext cx="5401339" cy="214600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9B426E-D094-45D5-B0F1-8210E73C07A5}"/>
              </a:ext>
            </a:extLst>
          </p:cNvPr>
          <p:cNvSpPr txBox="1"/>
          <p:nvPr/>
        </p:nvSpPr>
        <p:spPr>
          <a:xfrm>
            <a:off x="6686145" y="1848205"/>
            <a:ext cx="2776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Firmenname: 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Ansprechpartner: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Strasse/Hausnr.:</a:t>
            </a:r>
            <a:b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PLZ und Stadt: </a:t>
            </a:r>
            <a:b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A783030-F305-4E5B-BFFD-34E73FD79F03}"/>
              </a:ext>
            </a:extLst>
          </p:cNvPr>
          <p:cNvSpPr txBox="1"/>
          <p:nvPr/>
        </p:nvSpPr>
        <p:spPr>
          <a:xfrm>
            <a:off x="9576406" y="1848205"/>
            <a:ext cx="2111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Telefon: </a:t>
            </a: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b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</p:txBody>
      </p:sp>
    </p:spTree>
    <p:extLst>
      <p:ext uri="{BB962C8B-B14F-4D97-AF65-F5344CB8AC3E}">
        <p14:creationId xmlns:p14="http://schemas.microsoft.com/office/powerpoint/2010/main" val="18888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over/>
      </p:transition>
    </mc:Choice>
    <mc:Fallback xmlns="">
      <p:transition spd="slow" advClick="0" advTm="10000">
        <p:cover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Office-tema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Pedersson</dc:creator>
  <cp:lastModifiedBy>Doris Loster</cp:lastModifiedBy>
  <cp:revision>64</cp:revision>
  <dcterms:created xsi:type="dcterms:W3CDTF">2020-02-20T09:32:31Z</dcterms:created>
  <dcterms:modified xsi:type="dcterms:W3CDTF">2026-01-07T10:40:59Z</dcterms:modified>
</cp:coreProperties>
</file>